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4" r:id="rId1"/>
  </p:sldMasterIdLst>
  <p:notesMasterIdLst>
    <p:notesMasterId r:id="rId14"/>
  </p:notesMasterIdLst>
  <p:sldIdLst>
    <p:sldId id="2147308487" r:id="rId2"/>
    <p:sldId id="2147308506" r:id="rId3"/>
    <p:sldId id="2147308507" r:id="rId4"/>
    <p:sldId id="2147308488" r:id="rId5"/>
    <p:sldId id="2147308489" r:id="rId6"/>
    <p:sldId id="2147308498" r:id="rId7"/>
    <p:sldId id="2147308503" r:id="rId8"/>
    <p:sldId id="9241" r:id="rId9"/>
    <p:sldId id="2147308502" r:id="rId10"/>
    <p:sldId id="2147308504" r:id="rId11"/>
    <p:sldId id="2147308505" r:id="rId12"/>
    <p:sldId id="214730849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B01"/>
    <a:srgbClr val="F391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04D4E3-F4F4-45D4-B244-2449A6DB2C6B}" v="1" dt="2024-03-05T18:35:13.3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66" autoAdjust="0"/>
    <p:restoredTop sz="93076" autoAdjust="0"/>
  </p:normalViewPr>
  <p:slideViewPr>
    <p:cSldViewPr snapToGrid="0">
      <p:cViewPr varScale="1">
        <p:scale>
          <a:sx n="103" d="100"/>
          <a:sy n="103" d="100"/>
        </p:scale>
        <p:origin x="10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66F97-B16A-DD45-BF14-4951AD23E4F1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756BC6-D613-D847-AE7E-F33AD45D5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63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61598-07B9-D6BF-BD01-06A6D9945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1D0E961-B35E-A3AD-6C7D-11E3BA3EE9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8C6DC1B-D6B8-0EF6-BEB7-A2BD041382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AE90C72-4FC3-7BCC-7318-4E0C5CC72A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56BC6-D613-D847-AE7E-F33AD45D53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706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9A4EA-3CB7-9F40-E224-19ADC530F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CAF5805-7CB5-2203-D489-66FEDCA487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7A70D83-DF70-441A-9279-1FC062F885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319A097-AF10-A9AE-95C7-14820D9993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56BC6-D613-D847-AE7E-F33AD45D532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87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C59E50-910C-D71A-D015-1BC203E3E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7F7D57A-F5D8-5441-E97C-CA792912E4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91E527F-FC25-970B-023B-A4B66DB65D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E7C9134-4254-3357-089D-7C5C903CA7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56BC6-D613-D847-AE7E-F33AD45D532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92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B00F2-5E72-F651-8477-CA06F117E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8BA14C9-C059-AC8D-CBF0-31DCB47BA2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4763025-0934-EDCA-0C25-A24EAFB155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Faults marked with a number are complex/combined faults, explained in reference paper 5.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CB6856A-A1A3-2531-8A23-E26DDF2C70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56BC6-D613-D847-AE7E-F33AD45D53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947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BA491-BD2B-EB96-1E92-0A9B1848A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3B2FCA9-9246-DEB1-5FE4-CDEF5D8E58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64C2EA2-1238-AE19-4365-0E089FE4DC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F56DEE-B946-39A0-197E-64D5729841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56BC6-D613-D847-AE7E-F33AD45D532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9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6C41FD-12B1-1DD9-4731-655A93229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B81FF0F-94BA-C407-EDD7-DE58F47109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FB43844-FFAC-C2F3-792E-6F4EE0F9C4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082E62C-2750-2C8C-0EEB-08DD591D9C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56BC6-D613-D847-AE7E-F33AD45D532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66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FF417-85F3-073F-B18D-3C51F919A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F291A3C-6264-64F1-ADFC-DD52E2CBD8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DA189DE-DE7B-1194-02B6-C73C7DBAE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74888EA-9ED2-72B1-C455-B04B8E53A5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56BC6-D613-D847-AE7E-F33AD45D53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424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9016E2-5363-76B6-00CA-0461ACD4D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99AAC4D-B753-D1C1-1BA1-65726C9A9D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476D0E0-B5FB-A209-7D6F-D6CAE4BF67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000" b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1A52598-82E5-A792-DF22-71B8B96C00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56BC6-D613-D847-AE7E-F33AD45D532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332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B84B5-2128-659D-92A3-DE63AB41B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728095D-DF42-FDAC-6C7B-B33D196F47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D04D536-22E8-CF1F-8F83-690CD70793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000" b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B8AE0D-852D-7667-3457-E934397D67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56BC6-D613-D847-AE7E-F33AD45D532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81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CE7527-05B3-EC6A-95F0-36EC29EA9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51ADBD2-A686-17F5-D8C9-5B6AD930BB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97B1004-DCDE-A26C-9710-8C68E67F54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000" b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E97781B-FA49-82FD-8C3E-CF76EF24C8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56BC6-D613-D847-AE7E-F33AD45D532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7265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01687B-2F99-624F-182D-D1B835729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0B31840-0BE3-D9EF-9D2B-7ECDF7C4BD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D7E4B4D-5FCF-F242-FABC-32E9AD1086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A5819D-EADA-4478-814C-C04C0BC201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56BC6-D613-D847-AE7E-F33AD45D532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645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" y="7697"/>
            <a:ext cx="10383701" cy="708995"/>
          </a:xfrm>
        </p:spPr>
        <p:txBody>
          <a:bodyPr/>
          <a:lstStyle>
            <a:lvl1pPr>
              <a:defRPr sz="3200" b="1"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1269" y="1116211"/>
            <a:ext cx="11862816" cy="4848820"/>
          </a:xfrm>
        </p:spPr>
        <p:txBody>
          <a:bodyPr/>
          <a:lstStyle>
            <a:lvl1pPr>
              <a:spcBef>
                <a:spcPts val="844"/>
              </a:spcBef>
              <a:buSzPct val="100000"/>
              <a:defRPr sz="2400" b="1" i="0">
                <a:latin typeface="Arial"/>
                <a:cs typeface="Arial"/>
              </a:defRPr>
            </a:lvl1pPr>
            <a:lvl2pPr>
              <a:spcBef>
                <a:spcPts val="844"/>
              </a:spcBef>
              <a:buSzPct val="100000"/>
              <a:defRPr sz="2000" b="1"/>
            </a:lvl2pPr>
            <a:lvl3pPr>
              <a:spcBef>
                <a:spcPts val="844"/>
              </a:spcBef>
              <a:buSzPct val="100000"/>
              <a:defRPr sz="1800" b="1"/>
            </a:lvl3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Shape 14"/>
          <p:cNvSpPr>
            <a:spLocks noGrp="1"/>
          </p:cNvSpPr>
          <p:nvPr>
            <p:ph type="sldNum" sz="quarter" idx="2"/>
          </p:nvPr>
        </p:nvSpPr>
        <p:spPr>
          <a:xfrm>
            <a:off x="11658035" y="6567394"/>
            <a:ext cx="198772" cy="19479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 defTabSz="410751">
              <a:defRPr sz="1266">
                <a:solidFill>
                  <a:srgbClr val="00389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3F03A6CE-FA7F-4521-8D91-BD78BED43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78085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 userDrawn="1"/>
        </p:nvSpPr>
        <p:spPr>
          <a:xfrm>
            <a:off x="-11906" y="-35717"/>
            <a:ext cx="12203906" cy="473040"/>
          </a:xfrm>
          <a:prstGeom prst="rect">
            <a:avLst/>
          </a:prstGeom>
          <a:solidFill>
            <a:srgbClr val="191EA2"/>
          </a:solidFill>
          <a:ln w="25400" cap="flat">
            <a:solidFill>
              <a:srgbClr val="000000">
                <a:alpha val="0"/>
              </a:srgb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410751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812"/>
          </a:p>
        </p:txBody>
      </p:sp>
      <p:sp>
        <p:nvSpPr>
          <p:cNvPr id="23" name="Shape 23"/>
          <p:cNvSpPr/>
          <p:nvPr/>
        </p:nvSpPr>
        <p:spPr>
          <a:xfrm>
            <a:off x="1" y="6527602"/>
            <a:ext cx="12192000" cy="330398"/>
          </a:xfrm>
          <a:prstGeom prst="rect">
            <a:avLst/>
          </a:prstGeom>
          <a:solidFill>
            <a:srgbClr val="191EA2"/>
          </a:solidFill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defTabSz="584200">
              <a:defRPr sz="18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Gill Sans Light"/>
              </a:defRPr>
            </a:lvl1pPr>
          </a:lstStyle>
          <a:p>
            <a:pPr lvl="0">
              <a:defRPr>
                <a:solidFill>
                  <a:srgbClr val="000000"/>
                </a:solidFill>
                <a:effectLst/>
              </a:defRPr>
            </a:pPr>
            <a:r>
              <a:rPr lang="en-US" sz="1687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 </a:t>
            </a:r>
            <a:endParaRPr sz="1687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1190625" y="833878"/>
            <a:ext cx="9810750" cy="2321719"/>
          </a:xfrm>
          <a:prstGeom prst="rect">
            <a:avLst/>
          </a:prstGeom>
        </p:spPr>
        <p:txBody>
          <a:bodyPr lIns="50800" tIns="50800" rIns="50800" bIns="50800"/>
          <a:lstStyle>
            <a:lvl1pPr algn="ctr">
              <a:defRPr sz="4800"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lang="en-US" sz="5906"/>
              <a:t>Title Text</a:t>
            </a:r>
            <a:endParaRPr sz="5906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3E0D210-42C1-480C-961F-8FD90CF58593}"/>
              </a:ext>
            </a:extLst>
          </p:cNvPr>
          <p:cNvGrpSpPr/>
          <p:nvPr userDrawn="1"/>
        </p:nvGrpSpPr>
        <p:grpSpPr>
          <a:xfrm>
            <a:off x="4544724" y="4679203"/>
            <a:ext cx="3102552" cy="1014026"/>
            <a:chOff x="4427207" y="4559460"/>
            <a:chExt cx="3102552" cy="1014026"/>
          </a:xfrm>
        </p:grpSpPr>
        <p:pic>
          <p:nvPicPr>
            <p:cNvPr id="21" name="droppedImage.png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6519450" y="4559460"/>
              <a:ext cx="1010309" cy="10127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7207" y="4560748"/>
              <a:ext cx="1670072" cy="1012738"/>
            </a:xfrm>
            <a:prstGeom prst="rect">
              <a:avLst/>
            </a:prstGeom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1F14677-353E-6346-9FB7-9ECD12D04CA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08364" y="4559460"/>
              <a:ext cx="0" cy="1012738"/>
            </a:xfrm>
            <a:prstGeom prst="line">
              <a:avLst/>
            </a:prstGeom>
            <a:noFill/>
            <a:ln w="38100" cap="flat">
              <a:solidFill>
                <a:schemeClr val="accent1">
                  <a:lumMod val="75000"/>
                </a:schemeClr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976707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3" y="-1"/>
            <a:ext cx="10439585" cy="723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27000" tIns="127000" rIns="127000" bIns="12700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781" dirty="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idx="1"/>
          </p:nvPr>
        </p:nvSpPr>
        <p:spPr>
          <a:xfrm>
            <a:off x="141271" y="1116211"/>
            <a:ext cx="11788792" cy="4848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/>
            </a:pPr>
            <a:r>
              <a:rPr sz="2953" dirty="0"/>
              <a:t>Body Level One</a:t>
            </a:r>
          </a:p>
          <a:p>
            <a:pPr lvl="1">
              <a:defRPr sz="1800"/>
            </a:pPr>
            <a:r>
              <a:rPr sz="2953" dirty="0"/>
              <a:t>Body Level Two</a:t>
            </a:r>
          </a:p>
          <a:p>
            <a:pPr lvl="2">
              <a:defRPr sz="1800"/>
            </a:pPr>
            <a:r>
              <a:rPr sz="2953" dirty="0"/>
              <a:t>Body Level Three</a:t>
            </a:r>
          </a:p>
          <a:p>
            <a:pPr lvl="3">
              <a:defRPr sz="1800"/>
            </a:pPr>
            <a:r>
              <a:rPr sz="2953" dirty="0"/>
              <a:t>Body Level Four</a:t>
            </a:r>
          </a:p>
          <a:p>
            <a:pPr lvl="4">
              <a:defRPr sz="1800"/>
            </a:pPr>
            <a:r>
              <a:rPr sz="2953" dirty="0"/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11658035" y="6567394"/>
            <a:ext cx="198772" cy="19479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 defTabSz="410751">
              <a:defRPr sz="1266">
                <a:solidFill>
                  <a:srgbClr val="00389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3F03A6CE-FA7F-4521-8D91-BD78BED4306F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Shape 2"/>
          <p:cNvSpPr/>
          <p:nvPr/>
        </p:nvSpPr>
        <p:spPr>
          <a:xfrm>
            <a:off x="159024" y="678260"/>
            <a:ext cx="10280564" cy="45719"/>
          </a:xfrm>
          <a:prstGeom prst="rect">
            <a:avLst/>
          </a:prstGeom>
          <a:solidFill>
            <a:srgbClr val="191EA2"/>
          </a:solidFill>
          <a:ln w="25400" cap="flat">
            <a:solidFill>
              <a:srgbClr val="000000">
                <a:alpha val="0"/>
              </a:srgb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410751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200">
              <a:effectLst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51DB821-13AA-B64E-8CF7-B526F87D50D7}"/>
              </a:ext>
            </a:extLst>
          </p:cNvPr>
          <p:cNvGrpSpPr/>
          <p:nvPr userDrawn="1"/>
        </p:nvGrpSpPr>
        <p:grpSpPr>
          <a:xfrm>
            <a:off x="10503673" y="238594"/>
            <a:ext cx="1532042" cy="431257"/>
            <a:chOff x="9082762" y="2430761"/>
            <a:chExt cx="1902523" cy="694799"/>
          </a:xfrm>
        </p:grpSpPr>
        <p:pic>
          <p:nvPicPr>
            <p:cNvPr id="19" name="droppedImage.png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10306629" y="2430761"/>
              <a:ext cx="678656" cy="6947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82762" y="2430761"/>
              <a:ext cx="1025452" cy="694799"/>
            </a:xfrm>
            <a:prstGeom prst="rect">
              <a:avLst/>
            </a:prstGeom>
          </p:spPr>
        </p:pic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FED036EF-15C7-594A-9336-DFC7BB9275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187796" y="2430761"/>
              <a:ext cx="0" cy="694799"/>
            </a:xfrm>
            <a:prstGeom prst="line">
              <a:avLst/>
            </a:prstGeom>
            <a:noFill/>
            <a:ln w="38100" cap="flat">
              <a:solidFill>
                <a:schemeClr val="accent1">
                  <a:lumMod val="75000"/>
                </a:schemeClr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970499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ransition spd="med"/>
  <p:txStyles>
    <p:titleStyle>
      <a:lvl1pPr defTabSz="410751" eaLnBrk="1" hangingPunct="1">
        <a:defRPr sz="4400" b="1">
          <a:solidFill>
            <a:srgbClr val="002060"/>
          </a:solidFill>
          <a:latin typeface="Arial"/>
          <a:ea typeface="+mn-ea"/>
          <a:cs typeface="Arial"/>
          <a:sym typeface="Gill Sans Light"/>
        </a:defRPr>
      </a:lvl1pPr>
      <a:lvl2pPr indent="160729" defTabSz="410751" eaLnBrk="1" hangingPunct="1">
        <a:defRPr sz="4781">
          <a:solidFill>
            <a:srgbClr val="FFFFFF"/>
          </a:solidFill>
          <a:latin typeface="+mn-lt"/>
          <a:ea typeface="+mn-ea"/>
          <a:cs typeface="+mn-cs"/>
          <a:sym typeface="Gill Sans Light"/>
        </a:defRPr>
      </a:lvl2pPr>
      <a:lvl3pPr indent="321457" defTabSz="410751" eaLnBrk="1" hangingPunct="1">
        <a:defRPr sz="4781">
          <a:solidFill>
            <a:srgbClr val="FFFFFF"/>
          </a:solidFill>
          <a:latin typeface="+mn-lt"/>
          <a:ea typeface="+mn-ea"/>
          <a:cs typeface="+mn-cs"/>
          <a:sym typeface="Gill Sans Light"/>
        </a:defRPr>
      </a:lvl3pPr>
      <a:lvl4pPr indent="482186" defTabSz="410751" eaLnBrk="1" hangingPunct="1">
        <a:defRPr sz="4781">
          <a:solidFill>
            <a:srgbClr val="FFFFFF"/>
          </a:solidFill>
          <a:latin typeface="+mn-lt"/>
          <a:ea typeface="+mn-ea"/>
          <a:cs typeface="+mn-cs"/>
          <a:sym typeface="Gill Sans Light"/>
        </a:defRPr>
      </a:lvl4pPr>
      <a:lvl5pPr indent="642915" defTabSz="410751" eaLnBrk="1" hangingPunct="1">
        <a:defRPr sz="4781">
          <a:solidFill>
            <a:srgbClr val="FFFFFF"/>
          </a:solidFill>
          <a:latin typeface="+mn-lt"/>
          <a:ea typeface="+mn-ea"/>
          <a:cs typeface="+mn-cs"/>
          <a:sym typeface="Gill Sans Light"/>
        </a:defRPr>
      </a:lvl5pPr>
      <a:lvl6pPr indent="803643" defTabSz="410751" eaLnBrk="1" hangingPunct="1">
        <a:defRPr sz="4781">
          <a:solidFill>
            <a:srgbClr val="FFFFFF"/>
          </a:solidFill>
          <a:latin typeface="+mn-lt"/>
          <a:ea typeface="+mn-ea"/>
          <a:cs typeface="+mn-cs"/>
          <a:sym typeface="Gill Sans Light"/>
        </a:defRPr>
      </a:lvl6pPr>
      <a:lvl7pPr indent="964372" defTabSz="410751" eaLnBrk="1" hangingPunct="1">
        <a:defRPr sz="4781">
          <a:solidFill>
            <a:srgbClr val="FFFFFF"/>
          </a:solidFill>
          <a:latin typeface="+mn-lt"/>
          <a:ea typeface="+mn-ea"/>
          <a:cs typeface="+mn-cs"/>
          <a:sym typeface="Gill Sans Light"/>
        </a:defRPr>
      </a:lvl7pPr>
      <a:lvl8pPr indent="1125101" defTabSz="410751" eaLnBrk="1" hangingPunct="1">
        <a:defRPr sz="4781">
          <a:solidFill>
            <a:srgbClr val="FFFFFF"/>
          </a:solidFill>
          <a:latin typeface="+mn-lt"/>
          <a:ea typeface="+mn-ea"/>
          <a:cs typeface="+mn-cs"/>
          <a:sym typeface="Gill Sans Light"/>
        </a:defRPr>
      </a:lvl8pPr>
      <a:lvl9pPr indent="1285829" defTabSz="410751" eaLnBrk="1" hangingPunct="1">
        <a:defRPr sz="4781">
          <a:solidFill>
            <a:srgbClr val="FFFFFF"/>
          </a:solidFill>
          <a:latin typeface="+mn-lt"/>
          <a:ea typeface="+mn-ea"/>
          <a:cs typeface="+mn-cs"/>
          <a:sym typeface="Gill Sans Light"/>
        </a:defRPr>
      </a:lvl9pPr>
    </p:titleStyle>
    <p:bodyStyle>
      <a:lvl1pPr marL="625056" indent="-401822" defTabSz="410751" eaLnBrk="1" hangingPunct="1">
        <a:spcBef>
          <a:spcPts val="844"/>
        </a:spcBef>
        <a:buSzPct val="100000"/>
        <a:buChar char="•"/>
        <a:defRPr sz="1969">
          <a:latin typeface="Arial"/>
          <a:ea typeface="+mn-ea"/>
          <a:cs typeface="Arial"/>
          <a:sym typeface="Gill Sans Light"/>
        </a:defRPr>
      </a:lvl1pPr>
      <a:lvl2pPr marL="937584" indent="-401822" defTabSz="410751" eaLnBrk="1" hangingPunct="1">
        <a:spcBef>
          <a:spcPts val="844"/>
        </a:spcBef>
        <a:buSzPct val="100000"/>
        <a:buChar char="•"/>
        <a:defRPr sz="1969">
          <a:latin typeface="Arial"/>
          <a:ea typeface="+mn-ea"/>
          <a:cs typeface="Arial"/>
          <a:sym typeface="Gill Sans Light"/>
        </a:defRPr>
      </a:lvl2pPr>
      <a:lvl3pPr marL="1250112" indent="-401822" defTabSz="410751" eaLnBrk="1" hangingPunct="1">
        <a:spcBef>
          <a:spcPts val="844"/>
        </a:spcBef>
        <a:buSzPct val="100000"/>
        <a:buChar char="•"/>
        <a:defRPr sz="1969">
          <a:latin typeface="Arial"/>
          <a:ea typeface="+mn-ea"/>
          <a:cs typeface="Arial"/>
          <a:sym typeface="Gill Sans Light"/>
        </a:defRPr>
      </a:lvl3pPr>
      <a:lvl4pPr marL="1562640" indent="-401822" defTabSz="410751" eaLnBrk="1" hangingPunct="1">
        <a:spcBef>
          <a:spcPts val="844"/>
        </a:spcBef>
        <a:buSzPct val="100000"/>
        <a:buChar char="•"/>
        <a:defRPr sz="1969">
          <a:latin typeface="Arial"/>
          <a:ea typeface="+mn-ea"/>
          <a:cs typeface="Arial"/>
          <a:sym typeface="Gill Sans Light"/>
        </a:defRPr>
      </a:lvl4pPr>
      <a:lvl5pPr marL="1875168" indent="-401822" defTabSz="410751" eaLnBrk="1" hangingPunct="1">
        <a:spcBef>
          <a:spcPts val="844"/>
        </a:spcBef>
        <a:buSzPct val="100000"/>
        <a:buChar char="•"/>
        <a:defRPr sz="1969">
          <a:latin typeface="Arial"/>
          <a:ea typeface="+mn-ea"/>
          <a:cs typeface="Arial"/>
          <a:sym typeface="Gill Sans Light"/>
        </a:defRPr>
      </a:lvl5pPr>
      <a:lvl6pPr marL="2125190" indent="-401822" defTabSz="410751" eaLnBrk="1" hangingPunct="1">
        <a:spcBef>
          <a:spcPts val="1687"/>
        </a:spcBef>
        <a:buSzPct val="171000"/>
        <a:buChar char="•"/>
        <a:defRPr sz="2953">
          <a:latin typeface="+mn-lt"/>
          <a:ea typeface="+mn-ea"/>
          <a:cs typeface="+mn-cs"/>
          <a:sym typeface="Gill Sans Light"/>
        </a:defRPr>
      </a:lvl6pPr>
      <a:lvl7pPr marL="2375212" indent="-401822" defTabSz="410751" eaLnBrk="1" hangingPunct="1">
        <a:spcBef>
          <a:spcPts val="1687"/>
        </a:spcBef>
        <a:buSzPct val="171000"/>
        <a:buChar char="•"/>
        <a:defRPr sz="2953">
          <a:latin typeface="+mn-lt"/>
          <a:ea typeface="+mn-ea"/>
          <a:cs typeface="+mn-cs"/>
          <a:sym typeface="Gill Sans Light"/>
        </a:defRPr>
      </a:lvl7pPr>
      <a:lvl8pPr marL="2625235" indent="-401822" defTabSz="410751" eaLnBrk="1" hangingPunct="1">
        <a:spcBef>
          <a:spcPts val="1687"/>
        </a:spcBef>
        <a:buSzPct val="171000"/>
        <a:buChar char="•"/>
        <a:defRPr sz="2953">
          <a:latin typeface="+mn-lt"/>
          <a:ea typeface="+mn-ea"/>
          <a:cs typeface="+mn-cs"/>
          <a:sym typeface="Gill Sans Light"/>
        </a:defRPr>
      </a:lvl8pPr>
      <a:lvl9pPr marL="2875257" indent="-401822" defTabSz="410751" eaLnBrk="1" hangingPunct="1">
        <a:spcBef>
          <a:spcPts val="1687"/>
        </a:spcBef>
        <a:buSzPct val="171000"/>
        <a:buChar char="•"/>
        <a:defRPr sz="2953">
          <a:latin typeface="+mn-lt"/>
          <a:ea typeface="+mn-ea"/>
          <a:cs typeface="+mn-cs"/>
          <a:sym typeface="Gill Sans Light"/>
        </a:defRPr>
      </a:lvl9pPr>
    </p:bodyStyle>
    <p:otherStyle>
      <a:lvl1pPr algn="ctr" defTabSz="410751" eaLnBrk="1" hangingPunct="1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160729" algn="ctr" defTabSz="410751" eaLnBrk="1" hangingPunct="1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321457" algn="ctr" defTabSz="410751" eaLnBrk="1" hangingPunct="1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482186" algn="ctr" defTabSz="410751" eaLnBrk="1" hangingPunct="1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642915" algn="ctr" defTabSz="410751" eaLnBrk="1" hangingPunct="1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803643" algn="ctr" defTabSz="410751" eaLnBrk="1" hangingPunct="1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964372" algn="ctr" defTabSz="410751" eaLnBrk="1" hangingPunct="1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125101" algn="ctr" defTabSz="410751" eaLnBrk="1" hangingPunct="1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285829" algn="ctr" defTabSz="410751" eaLnBrk="1" hangingPunct="1">
        <a:defRPr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759CA-2406-3AA0-BDC5-51B94D186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4A5D4-8A25-4F04-90AD-4AD6FAFDF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300" y="991239"/>
            <a:ext cx="10025970" cy="2321719"/>
          </a:xfrm>
        </p:spPr>
        <p:txBody>
          <a:bodyPr/>
          <a:lstStyle/>
          <a:p>
            <a:pPr marL="0" marR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3600" b="1" spc="-1" dirty="0">
                <a:solidFill>
                  <a:srgbClr val="002060"/>
                </a:solidFill>
                <a:cs typeface="+mn-cs"/>
              </a:rPr>
              <a:t>Physically-Aware Secure Software Execution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4A54EE-293B-8805-4F2D-E64DE2154465}"/>
              </a:ext>
            </a:extLst>
          </p:cNvPr>
          <p:cNvSpPr txBox="1"/>
          <p:nvPr/>
        </p:nvSpPr>
        <p:spPr>
          <a:xfrm>
            <a:off x="2438400" y="2758960"/>
            <a:ext cx="7380514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spc="-1" dirty="0">
                <a:latin typeface="Arial" panose="020B0604020202020204" pitchFamily="34" charset="0"/>
                <a:cs typeface="Arial" panose="020B0604020202020204" pitchFamily="34" charset="0"/>
              </a:rPr>
              <a:t>Mark </a:t>
            </a:r>
            <a:r>
              <a:rPr lang="en-US" sz="2000" b="1" spc="-1" dirty="0" err="1">
                <a:latin typeface="Arial" panose="020B0604020202020204" pitchFamily="34" charset="0"/>
                <a:cs typeface="Arial" panose="020B0604020202020204" pitchFamily="34" charset="0"/>
              </a:rPr>
              <a:t>Tehranipoor</a:t>
            </a:r>
            <a:endParaRPr lang="en-US" sz="2000" b="1" spc="-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pc="-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pc="-1" dirty="0">
                <a:latin typeface="Arial" panose="020B0604020202020204" pitchFamily="34" charset="0"/>
                <a:cs typeface="Arial" panose="020B0604020202020204" pitchFamily="34" charset="0"/>
              </a:rPr>
              <a:t>Chair, ECE Department, Intel Charles E. Young Endowed Chair Professor at University of Florida, Founder, </a:t>
            </a:r>
            <a:r>
              <a:rPr lang="en-US" spc="-1" dirty="0" err="1">
                <a:latin typeface="Arial" panose="020B0604020202020204" pitchFamily="34" charset="0"/>
                <a:cs typeface="Arial" panose="020B0604020202020204" pitchFamily="34" charset="0"/>
              </a:rPr>
              <a:t>Caspia</a:t>
            </a:r>
            <a:r>
              <a:rPr lang="en-US" spc="-1" dirty="0">
                <a:latin typeface="Arial" panose="020B0604020202020204" pitchFamily="34" charset="0"/>
                <a:cs typeface="Arial" panose="020B0604020202020204" pitchFamily="34" charset="0"/>
              </a:rPr>
              <a:t> Technologies</a:t>
            </a:r>
          </a:p>
        </p:txBody>
      </p:sp>
    </p:spTree>
    <p:extLst>
      <p:ext uri="{BB962C8B-B14F-4D97-AF65-F5344CB8AC3E}">
        <p14:creationId xmlns:p14="http://schemas.microsoft.com/office/powerpoint/2010/main" val="900642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26FC99-1B83-0A79-B59E-6BF04C86D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233E6-7129-E8A0-898D-EA9F70E9D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29" y="29029"/>
            <a:ext cx="9508929" cy="752523"/>
          </a:xfrm>
        </p:spPr>
        <p:txBody>
          <a:bodyPr/>
          <a:lstStyle/>
          <a:p>
            <a:r>
              <a:rPr lang="en-US" sz="2800" dirty="0"/>
              <a:t>Task 2: Compiler Development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3D5BE19-4529-FBDB-AF29-E77559FE6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74" y="980810"/>
            <a:ext cx="11895797" cy="5696215"/>
          </a:xfrm>
        </p:spPr>
        <p:txBody>
          <a:bodyPr/>
          <a:lstStyle/>
          <a:p>
            <a:pPr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charset="0"/>
                <a:cs typeface="Arial" charset="0"/>
              </a:rPr>
              <a:t>Test case and security properties</a:t>
            </a:r>
          </a:p>
          <a:p>
            <a:pPr lvl="1"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Aims for C/C++ -&gt; Assembly code compilation and hardening</a:t>
            </a:r>
          </a:p>
          <a:p>
            <a:pPr lvl="1"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Plan to start with firmware, AES software, password checking, etc.</a:t>
            </a:r>
          </a:p>
          <a:p>
            <a:pPr lvl="1"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Corresponding security properties acquired from existing standards and powerful attack scenarios</a:t>
            </a:r>
          </a:p>
          <a:p>
            <a:pPr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charset="0"/>
                <a:cs typeface="Arial" charset="0"/>
              </a:rPr>
              <a:t>Modeling-compiler interface</a:t>
            </a:r>
          </a:p>
          <a:p>
            <a:pPr lvl="1"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Modeling considers logical &amp; physical info, thus, the outcome needs translation to be </a:t>
            </a:r>
            <a:r>
              <a:rPr lang="en-US" altLang="zh-CN" sz="1800" dirty="0">
                <a:latin typeface="Arial" charset="0"/>
                <a:cs typeface="Arial" charset="0"/>
              </a:rPr>
              <a:t>compiler-friendly</a:t>
            </a:r>
          </a:p>
          <a:p>
            <a:pPr lvl="1"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Compiler must provide:</a:t>
            </a:r>
          </a:p>
          <a:p>
            <a:pPr lvl="2"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b="0" dirty="0">
                <a:latin typeface="Arial" charset="0"/>
                <a:cs typeface="Arial" charset="0"/>
              </a:rPr>
              <a:t>A configurable “</a:t>
            </a:r>
            <a:r>
              <a:rPr lang="en-US" altLang="zh-CN" dirty="0">
                <a:latin typeface="Arial" charset="0"/>
                <a:cs typeface="Arial" charset="0"/>
              </a:rPr>
              <a:t>hardening level</a:t>
            </a:r>
            <a:r>
              <a:rPr lang="en-US" altLang="zh-CN" b="0" dirty="0">
                <a:latin typeface="Arial" charset="0"/>
                <a:cs typeface="Arial" charset="0"/>
              </a:rPr>
              <a:t>” input to determine the input (e.g., laser intensities) for FIA models</a:t>
            </a:r>
          </a:p>
          <a:p>
            <a:pPr lvl="2"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b="0" dirty="0">
                <a:latin typeface="Arial" charset="0"/>
                <a:cs typeface="Arial" charset="0"/>
              </a:rPr>
              <a:t>A simple mechanism to determine target instructions (e.g., directly extract sensitive instructions from security properties; or through static code analysis.)</a:t>
            </a:r>
          </a:p>
          <a:p>
            <a:pPr lvl="2"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b="0" dirty="0">
                <a:latin typeface="Arial" charset="0"/>
                <a:cs typeface="Arial" charset="0"/>
              </a:rPr>
              <a:t>Translation from target instructions to actual instances/area, which serves as final input for models</a:t>
            </a:r>
          </a:p>
          <a:p>
            <a:pPr lvl="1"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Compiler must receive:</a:t>
            </a:r>
          </a:p>
          <a:p>
            <a:pPr lvl="2">
              <a:lnSpc>
                <a:spcPts val="29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b="0" dirty="0">
                <a:latin typeface="Arial" charset="0"/>
                <a:cs typeface="Arial" charset="0"/>
              </a:rPr>
              <a:t>Feedback from modeling in a compatible form of either </a:t>
            </a:r>
            <a:r>
              <a:rPr lang="en-US" altLang="zh-CN" dirty="0">
                <a:latin typeface="Arial" charset="0"/>
                <a:cs typeface="Arial" charset="0"/>
              </a:rPr>
              <a:t>1) </a:t>
            </a:r>
            <a:r>
              <a:rPr lang="en-US" altLang="zh-CN" b="0" dirty="0">
                <a:latin typeface="Arial" charset="0"/>
                <a:cs typeface="Arial" charset="0"/>
              </a:rPr>
              <a:t>a threat level / a vulnerability ranking of inputted sensitive instances, or </a:t>
            </a:r>
            <a:r>
              <a:rPr lang="en-US" altLang="zh-CN" dirty="0">
                <a:latin typeface="Arial" charset="0"/>
                <a:cs typeface="Arial" charset="0"/>
              </a:rPr>
              <a:t>2) </a:t>
            </a:r>
            <a:r>
              <a:rPr lang="en-US" altLang="zh-CN" b="0" dirty="0">
                <a:latin typeface="Arial" charset="0"/>
                <a:cs typeface="Arial" charset="0"/>
              </a:rPr>
              <a:t>a simple secure-or-not judgements from modeling under certain parameter inputs</a:t>
            </a:r>
          </a:p>
        </p:txBody>
      </p:sp>
    </p:spTree>
    <p:extLst>
      <p:ext uri="{BB962C8B-B14F-4D97-AF65-F5344CB8AC3E}">
        <p14:creationId xmlns:p14="http://schemas.microsoft.com/office/powerpoint/2010/main" val="367421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0FDB7-662F-4E65-ED0E-FDE56B3CC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0A039-C418-0DA4-4E3C-D1CC8B60F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29" y="29029"/>
            <a:ext cx="9508929" cy="752523"/>
          </a:xfrm>
        </p:spPr>
        <p:txBody>
          <a:bodyPr/>
          <a:lstStyle/>
          <a:p>
            <a:r>
              <a:rPr lang="en-US" sz="2800" dirty="0"/>
              <a:t>Task 2: Compiler Development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B9638FB-AFD6-0786-C8BD-EFFCDD9C3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229" y="1020859"/>
            <a:ext cx="6274568" cy="5132234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charset="0"/>
                <a:cs typeface="Arial" charset="0"/>
              </a:rPr>
              <a:t>Hardening rules database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dirty="0">
                <a:latin typeface="Arial" charset="0"/>
                <a:cs typeface="Arial" charset="0"/>
              </a:rPr>
              <a:t>Goal: </a:t>
            </a:r>
            <a:r>
              <a:rPr lang="en-US" altLang="zh-CN" sz="1800" b="0" dirty="0">
                <a:latin typeface="Arial" charset="0"/>
                <a:cs typeface="Arial" charset="0"/>
              </a:rPr>
              <a:t>address the physical faults during the compilation process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Review existing hardening approaches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Utilize or imitate existing solutions in RISC-V GNU compiler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Develop adaptive approach to apply countermeasures using the info (e.g., vulnerability ranking) given by modeling output 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charset="0"/>
                <a:cs typeface="Arial" charset="0"/>
              </a:rPr>
              <a:t>Deliverables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Encapsulated implementation of hardening compiler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Proper documentations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E279E4-0D0C-DE2A-3115-3F17107961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329"/>
          <a:stretch/>
        </p:blipFill>
        <p:spPr>
          <a:xfrm>
            <a:off x="7261917" y="2332731"/>
            <a:ext cx="3909233" cy="9382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D7C22A-90B3-6367-5A56-D4604FF31A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2355"/>
          <a:stretch/>
        </p:blipFill>
        <p:spPr>
          <a:xfrm>
            <a:off x="7261917" y="3842853"/>
            <a:ext cx="3909233" cy="16010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948BCE-C6ED-B2FE-B96F-38F25C2A4D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7618" y="883486"/>
            <a:ext cx="4577829" cy="877417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C7484FD-9637-7009-898E-E68BE6B0C506}"/>
              </a:ext>
            </a:extLst>
          </p:cNvPr>
          <p:cNvCxnSpPr>
            <a:stCxn id="3" idx="2"/>
            <a:endCxn id="9" idx="0"/>
          </p:cNvCxnSpPr>
          <p:nvPr/>
        </p:nvCxnSpPr>
        <p:spPr>
          <a:xfrm>
            <a:off x="9216533" y="1760903"/>
            <a:ext cx="1" cy="571828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23EA09-3256-2277-13CB-5DB3DE17E6FF}"/>
              </a:ext>
            </a:extLst>
          </p:cNvPr>
          <p:cNvCxnSpPr/>
          <p:nvPr/>
        </p:nvCxnSpPr>
        <p:spPr>
          <a:xfrm>
            <a:off x="9222389" y="3301062"/>
            <a:ext cx="1" cy="571828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E03D3E-0A79-949E-59D9-E41339F88737}"/>
              </a:ext>
            </a:extLst>
          </p:cNvPr>
          <p:cNvSpPr txBox="1"/>
          <p:nvPr/>
        </p:nvSpPr>
        <p:spPr>
          <a:xfrm>
            <a:off x="9341735" y="1862837"/>
            <a:ext cx="1019255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Compile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F52620-C802-BE10-F832-7329A5215E4D}"/>
              </a:ext>
            </a:extLst>
          </p:cNvPr>
          <p:cNvSpPr txBox="1"/>
          <p:nvPr/>
        </p:nvSpPr>
        <p:spPr>
          <a:xfrm>
            <a:off x="9341735" y="3382532"/>
            <a:ext cx="1019255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Harden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7ECA4D4-04A4-B939-3666-294C71B07751}"/>
              </a:ext>
            </a:extLst>
          </p:cNvPr>
          <p:cNvCxnSpPr/>
          <p:nvPr/>
        </p:nvCxnSpPr>
        <p:spPr>
          <a:xfrm>
            <a:off x="9193813" y="5443892"/>
            <a:ext cx="1" cy="571828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DC37D01-9D62-846C-230E-ECAAC5D548C9}"/>
              </a:ext>
            </a:extLst>
          </p:cNvPr>
          <p:cNvSpPr txBox="1"/>
          <p:nvPr/>
        </p:nvSpPr>
        <p:spPr>
          <a:xfrm>
            <a:off x="6752290" y="5864547"/>
            <a:ext cx="4753154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285750" marR="0" indent="-28575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What happened?</a:t>
            </a:r>
          </a:p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rPr>
              <a:t>Faults modifying/bypassing the conditional jump will now directly lead to a </a:t>
            </a:r>
            <a:r>
              <a:rPr lang="en-US" sz="1600" b="1" dirty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rPr>
              <a:t>password-checking failure</a:t>
            </a:r>
            <a:r>
              <a:rPr kumimoji="0" lang="en-US" sz="1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81CFD36-BA87-4654-DBFC-BE27020FCEE7}"/>
              </a:ext>
            </a:extLst>
          </p:cNvPr>
          <p:cNvSpPr/>
          <p:nvPr/>
        </p:nvSpPr>
        <p:spPr>
          <a:xfrm>
            <a:off x="7058026" y="2852346"/>
            <a:ext cx="4276720" cy="148030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845958-3B2D-0EFB-9129-EC084FAE51DD}"/>
              </a:ext>
            </a:extLst>
          </p:cNvPr>
          <p:cNvSpPr/>
          <p:nvPr/>
        </p:nvSpPr>
        <p:spPr>
          <a:xfrm>
            <a:off x="6990507" y="4359772"/>
            <a:ext cx="4276720" cy="148030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3786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4D7DF-7B81-9FC9-4184-57F722A05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B0591-E60C-1B1E-303C-48F9043EA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29" y="29029"/>
            <a:ext cx="9508929" cy="752523"/>
          </a:xfrm>
        </p:spPr>
        <p:txBody>
          <a:bodyPr/>
          <a:lstStyle/>
          <a:p>
            <a:r>
              <a:rPr lang="en-US" sz="2800" dirty="0"/>
              <a:t>Task 3: Evaluation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60883B6-DB58-2927-1628-B154E4F02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229" y="781552"/>
            <a:ext cx="6931795" cy="5638611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charset="0"/>
                <a:cs typeface="Arial" charset="0"/>
              </a:rPr>
              <a:t>Technical Approach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Execute hardened codes on FPGA/ASIC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Perform FIA/SCA vulnerability analysis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cs typeface="Arial" charset="0"/>
              </a:rPr>
              <a:t>Evaluate the hardened code’s resistance, root-cause any issues, automate and improve the compilation flow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charset="0"/>
                <a:cs typeface="Arial" charset="0"/>
              </a:rPr>
              <a:t>Deliverables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b="0" dirty="0">
                <a:latin typeface="Arial" charset="0"/>
                <a:cs typeface="Arial" charset="0"/>
              </a:rPr>
              <a:t>FIA/SCA resistant code proven from physical modeling-assisted compilation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F3FF082-44A6-62A6-E3DC-E30A43601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0724" y="1559189"/>
            <a:ext cx="4189295" cy="4233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3E7D40-AED1-ADFB-F4A4-D4D18F802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9495" y="4485779"/>
            <a:ext cx="1087105" cy="14554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2F2462-1BAD-2485-3BB0-94653199F6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036" y="4769333"/>
            <a:ext cx="1529558" cy="10237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D71145-0647-1184-674B-D48A36C7FA60}"/>
              </a:ext>
            </a:extLst>
          </p:cNvPr>
          <p:cNvSpPr txBox="1"/>
          <p:nvPr/>
        </p:nvSpPr>
        <p:spPr>
          <a:xfrm>
            <a:off x="957943" y="5995055"/>
            <a:ext cx="54167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FICS lab houses state-of-the-art instruments and capabilities to perform cutting-edge research from device-to-system assurance, security, and integrity analysis.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68159B1-3AB7-42DB-600C-1278FE57CD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030" y="4485779"/>
            <a:ext cx="1202112" cy="145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55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38300-2520-5CED-40B9-61E7FB5E7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078E6-3C60-15F5-004E-7D879E039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29" y="29029"/>
            <a:ext cx="9508929" cy="677141"/>
          </a:xfrm>
        </p:spPr>
        <p:txBody>
          <a:bodyPr/>
          <a:lstStyle/>
          <a:p>
            <a:r>
              <a:rPr lang="en-US" sz="2800" dirty="0"/>
              <a:t>Problem Statement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4491CD-FB05-7B31-66EC-9A34D3055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08" y="957943"/>
            <a:ext cx="7296021" cy="5676121"/>
          </a:xfrm>
        </p:spPr>
        <p:txBody>
          <a:bodyPr/>
          <a:lstStyle/>
          <a:p>
            <a:pPr marL="466725" indent="-244475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Problem: Protect assets 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On-device keys (crypto/obfuscation)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Manufacturer firmware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Application software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On-device sensitive data, etc.</a:t>
            </a:r>
          </a:p>
          <a:p>
            <a:pPr marL="466725" indent="-244475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Software running on vulnerable circuits are not secure</a:t>
            </a:r>
          </a:p>
          <a:p>
            <a:pPr marL="692150" lvl="1" indent="-157163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Software executed in SoCs, processors, IoT devices, and smartphones is susceptible to both cyber attacks and hardware attacks</a:t>
            </a:r>
          </a:p>
          <a:p>
            <a:pPr marL="692150" lvl="1" indent="-157163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Physical attack targets the implementations, bypassing upper-level protections; it’s a powerful attack type compromising the </a:t>
            </a:r>
            <a:r>
              <a:rPr lang="en-US" altLang="zh-CN" sz="1600" b="0" u="sng" dirty="0">
                <a:latin typeface="Arial" charset="0"/>
                <a:ea typeface="Arial" charset="0"/>
                <a:cs typeface="Arial" charset="0"/>
              </a:rPr>
              <a:t>confidentiality, integrity, and availability </a:t>
            </a: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of modern chips</a:t>
            </a:r>
          </a:p>
          <a:p>
            <a:pPr marL="466725" indent="-244475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Software developers/compilers are not informed of physical attacks (fault injection, side channel, data extraction, etc.)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The only existing physical modeling in compilers is based on unrealistic </a:t>
            </a:r>
            <a:r>
              <a:rPr lang="en-US" altLang="zh-CN" sz="1600" b="0" u="sng" dirty="0">
                <a:latin typeface="Arial" charset="0"/>
                <a:ea typeface="Arial" charset="0"/>
                <a:cs typeface="Arial" charset="0"/>
              </a:rPr>
              <a:t>software-based predictions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8E0240-18A0-2378-082F-B33A41CD9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449" y="1690983"/>
            <a:ext cx="4615169" cy="3842070"/>
          </a:xfrm>
          <a:prstGeom prst="rect">
            <a:avLst/>
          </a:prstGeom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4E9F16F4-0A9F-326E-6C96-B614101D9A45}"/>
              </a:ext>
            </a:extLst>
          </p:cNvPr>
          <p:cNvSpPr txBox="1">
            <a:spLocks/>
          </p:cNvSpPr>
          <p:nvPr/>
        </p:nvSpPr>
        <p:spPr>
          <a:xfrm>
            <a:off x="7580992" y="6338166"/>
            <a:ext cx="4320331" cy="295898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20000"/>
              </a:spcBef>
              <a:defRPr/>
            </a:pPr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Source: Intel</a:t>
            </a:r>
          </a:p>
        </p:txBody>
      </p:sp>
    </p:spTree>
    <p:extLst>
      <p:ext uri="{BB962C8B-B14F-4D97-AF65-F5344CB8AC3E}">
        <p14:creationId xmlns:p14="http://schemas.microsoft.com/office/powerpoint/2010/main" val="86868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F11E2-C164-E233-CD29-F841C1FB3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046EE-16B7-FFDF-3202-9E00C2814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29" y="29030"/>
            <a:ext cx="9508929" cy="668088"/>
          </a:xfrm>
        </p:spPr>
        <p:txBody>
          <a:bodyPr/>
          <a:lstStyle/>
          <a:p>
            <a:r>
              <a:rPr lang="en-US" sz="2800" dirty="0"/>
              <a:t>Problem Statement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6CF183-425E-19D6-7696-7871F36922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55"/>
          <a:stretch/>
        </p:blipFill>
        <p:spPr>
          <a:xfrm>
            <a:off x="1721955" y="895463"/>
            <a:ext cx="8345127" cy="44181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81B1A9-559F-BCE2-9FA5-AC1C5C3207A1}"/>
              </a:ext>
            </a:extLst>
          </p:cNvPr>
          <p:cNvSpPr txBox="1"/>
          <p:nvPr/>
        </p:nvSpPr>
        <p:spPr>
          <a:xfrm>
            <a:off x="533400" y="5445919"/>
            <a:ext cx="11114313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 Simple Example to Motivate the Work: 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faulty behavior in many different types of RISC-V instruction shows a powerful potential for attackers to manipulate the program execution</a:t>
            </a:r>
          </a:p>
        </p:txBody>
      </p:sp>
    </p:spTree>
    <p:extLst>
      <p:ext uri="{BB962C8B-B14F-4D97-AF65-F5344CB8AC3E}">
        <p14:creationId xmlns:p14="http://schemas.microsoft.com/office/powerpoint/2010/main" val="13241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AF0FC0-1E51-C923-7784-7200F49D6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F35A3-C0A0-6805-5C91-B741E82A8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29" y="29030"/>
            <a:ext cx="9508929" cy="695668"/>
          </a:xfrm>
        </p:spPr>
        <p:txBody>
          <a:bodyPr/>
          <a:lstStyle/>
          <a:p>
            <a:r>
              <a:rPr lang="en-US" sz="2800" dirty="0"/>
              <a:t>Problem Statement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4DBA201-DF37-5AF3-E905-1E9309BA0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687" y="1146038"/>
            <a:ext cx="5992901" cy="2067944"/>
          </a:xfrm>
        </p:spPr>
        <p:txBody>
          <a:bodyPr/>
          <a:lstStyle/>
          <a:p>
            <a:pPr marL="400050" indent="-1778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Physical Attacks</a:t>
            </a:r>
          </a:p>
          <a:p>
            <a:pPr marL="693738" lvl="1" indent="-158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charset="0"/>
                <a:ea typeface="Arial" charset="0"/>
                <a:cs typeface="Arial" charset="0"/>
              </a:rPr>
              <a:t>Fault-injection attack (FIA)</a:t>
            </a:r>
          </a:p>
          <a:p>
            <a:pPr marL="1035050" lvl="2" indent="-187325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400" b="0" dirty="0">
                <a:latin typeface="Arial" charset="0"/>
                <a:ea typeface="Arial" charset="0"/>
                <a:cs typeface="Arial" charset="0"/>
              </a:rPr>
              <a:t>Clock/voltage glitching, laser/optical fault-injections, EM fault-injection</a:t>
            </a:r>
          </a:p>
          <a:p>
            <a:pPr marL="693738" lvl="1" indent="-158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Arial" charset="0"/>
                <a:ea typeface="Arial" charset="0"/>
                <a:cs typeface="Arial" charset="0"/>
              </a:rPr>
              <a:t>Side-channel attack (SCA)</a:t>
            </a:r>
          </a:p>
          <a:p>
            <a:pPr marL="1035050" lvl="2" indent="-187325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400" b="0" dirty="0">
                <a:latin typeface="Arial" charset="0"/>
                <a:ea typeface="Arial" charset="0"/>
                <a:cs typeface="Arial" charset="0"/>
              </a:rPr>
              <a:t>Leakages from power, EM, optical, thermal, acoustic, etc.</a:t>
            </a:r>
          </a:p>
          <a:p>
            <a:pPr marL="1035050" lvl="2" indent="-187325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400" b="0" dirty="0">
                <a:latin typeface="Arial" charset="0"/>
                <a:ea typeface="Arial" charset="0"/>
                <a:cs typeface="Arial" charset="0"/>
              </a:rPr>
              <a:t>Can be monitored and analyzed to leak sensitive info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15B4BE-C189-AF42-5450-4DF57B562811}"/>
              </a:ext>
            </a:extLst>
          </p:cNvPr>
          <p:cNvSpPr txBox="1"/>
          <p:nvPr/>
        </p:nvSpPr>
        <p:spPr>
          <a:xfrm>
            <a:off x="6704830" y="6069631"/>
            <a:ext cx="4706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Illustration of different physical fault injection attacks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46F2205-8403-CB40-B2E3-EF4C2C24CD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136" y="1418252"/>
            <a:ext cx="5282131" cy="45626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B38CC9-D43D-757B-DDB7-17187A4891D1}"/>
              </a:ext>
            </a:extLst>
          </p:cNvPr>
          <p:cNvSpPr txBox="1"/>
          <p:nvPr/>
        </p:nvSpPr>
        <p:spPr>
          <a:xfrm>
            <a:off x="2079615" y="6078324"/>
            <a:ext cx="2907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Side channel attack flow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9B3D9D-62AA-4167-C917-A28A9AC47C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140" y="3429000"/>
            <a:ext cx="5169860" cy="264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35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3F53BB-0E12-5429-C14D-6D9111F44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973BC-F1F1-8116-546D-90AC9E983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29" y="29029"/>
            <a:ext cx="9508929" cy="649981"/>
          </a:xfrm>
        </p:spPr>
        <p:txBody>
          <a:bodyPr/>
          <a:lstStyle/>
          <a:p>
            <a:r>
              <a:rPr lang="en-US" sz="2800" dirty="0"/>
              <a:t>Motivations and Goals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1C99DAB-98C0-EE09-3FF1-BFA9EF69F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100" y="1198485"/>
            <a:ext cx="5863771" cy="4908371"/>
          </a:xfrm>
        </p:spPr>
        <p:txBody>
          <a:bodyPr/>
          <a:lstStyle/>
          <a:p>
            <a:pPr marL="400050" indent="-1778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Motivations</a:t>
            </a:r>
          </a:p>
          <a:p>
            <a:pPr marL="747713" lvl="1" indent="-212725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ea typeface="Arial" charset="0"/>
                <a:cs typeface="Arial" charset="0"/>
              </a:rPr>
              <a:t>Addressing physical threats from code compilation is fast, powerful, scalable, and cost-effective</a:t>
            </a:r>
          </a:p>
          <a:p>
            <a:pPr marL="747713" lvl="1" indent="-212725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ea typeface="Arial" charset="0"/>
                <a:cs typeface="Arial" charset="0"/>
              </a:rPr>
              <a:t>Existing </a:t>
            </a:r>
            <a:r>
              <a:rPr lang="en-US" altLang="zh-CN" sz="1800" dirty="0">
                <a:latin typeface="Arial" charset="0"/>
                <a:ea typeface="Arial" charset="0"/>
                <a:cs typeface="Arial" charset="0"/>
              </a:rPr>
              <a:t>physical</a:t>
            </a:r>
            <a:r>
              <a:rPr lang="en-US" altLang="zh-CN" sz="1800" b="0" dirty="0">
                <a:latin typeface="Arial" charset="0"/>
                <a:ea typeface="Arial" charset="0"/>
                <a:cs typeface="Arial" charset="0"/>
              </a:rPr>
              <a:t> modeling in compilers is on based on </a:t>
            </a:r>
            <a:r>
              <a:rPr lang="en-US" altLang="zh-CN" sz="1800" dirty="0">
                <a:latin typeface="Arial" charset="0"/>
                <a:ea typeface="Arial" charset="0"/>
                <a:cs typeface="Arial" charset="0"/>
              </a:rPr>
              <a:t>software-side predictions</a:t>
            </a:r>
            <a:endParaRPr lang="en-US" altLang="zh-CN" sz="2000" dirty="0">
              <a:latin typeface="Arial" charset="0"/>
              <a:ea typeface="Arial" charset="0"/>
              <a:cs typeface="Arial" charset="0"/>
            </a:endParaRPr>
          </a:p>
          <a:p>
            <a:pPr marL="400050" indent="-1778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Objectives</a:t>
            </a:r>
          </a:p>
          <a:p>
            <a:pPr marL="747713" lvl="1" indent="-212725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objective is to harden the software code against as many physical vulnerabilities as possible at the compilation stage.</a:t>
            </a:r>
            <a:endParaRPr lang="en-US" altLang="zh-CN" sz="1800" dirty="0"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747713" lvl="1" indent="-212725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ea typeface="Arial" charset="0"/>
                <a:cs typeface="Arial" charset="0"/>
              </a:rPr>
              <a:t>Effective physical modeling to help improve the compilation process</a:t>
            </a:r>
          </a:p>
          <a:p>
            <a:pPr marL="747713" lvl="1" indent="-212725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ea typeface="Arial" charset="0"/>
                <a:cs typeface="Arial" charset="0"/>
              </a:rPr>
              <a:t>Making code</a:t>
            </a:r>
            <a:r>
              <a:rPr lang="en-US" altLang="zh-CN" sz="18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altLang="zh-CN" sz="1800" b="0" dirty="0">
                <a:latin typeface="Arial" charset="0"/>
                <a:ea typeface="Arial" charset="0"/>
                <a:cs typeface="Arial" charset="0"/>
              </a:rPr>
              <a:t>resistant to physical attacks at compilation stage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16917F-894D-4F82-BDDE-988580945121}"/>
              </a:ext>
            </a:extLst>
          </p:cNvPr>
          <p:cNvSpPr txBox="1"/>
          <p:nvPr/>
        </p:nvSpPr>
        <p:spPr>
          <a:xfrm>
            <a:off x="6395710" y="5947647"/>
            <a:ext cx="5290813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ctr"/>
            <a:r>
              <a:rPr lang="en-US" sz="1600" b="1" u="sng" dirty="0">
                <a:latin typeface="Arial" charset="0"/>
                <a:cs typeface="Arial" charset="0"/>
                <a:sym typeface="Gill Sans Light"/>
              </a:rPr>
              <a:t>Software Hardening against Physical Attacks at Compilation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CCEAB17-7F65-EBC6-5DFD-A3C7D948BF7A}"/>
              </a:ext>
            </a:extLst>
          </p:cNvPr>
          <p:cNvGrpSpPr/>
          <p:nvPr/>
        </p:nvGrpSpPr>
        <p:grpSpPr>
          <a:xfrm>
            <a:off x="5762625" y="915811"/>
            <a:ext cx="5923899" cy="5189965"/>
            <a:chOff x="5762625" y="915811"/>
            <a:chExt cx="5923899" cy="5189965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9CFD2FC2-6285-F433-6F78-81426E33AF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2625" y="915811"/>
              <a:ext cx="5923899" cy="51899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9D2B17F-9017-B243-5586-92E99381A098}"/>
                </a:ext>
              </a:extLst>
            </p:cNvPr>
            <p:cNvCxnSpPr/>
            <p:nvPr/>
          </p:nvCxnSpPr>
          <p:spPr>
            <a:xfrm>
              <a:off x="9188578" y="2878658"/>
              <a:ext cx="1339913" cy="0"/>
            </a:xfrm>
            <a:prstGeom prst="line">
              <a:avLst/>
            </a:prstGeom>
            <a:noFill/>
            <a:ln w="19050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111916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E147D-BF4F-0ABB-7692-8E01DB049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22120-623B-8AB6-8CEC-BC08D1861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29" y="29030"/>
            <a:ext cx="9508929" cy="701308"/>
          </a:xfrm>
        </p:spPr>
        <p:txBody>
          <a:bodyPr/>
          <a:lstStyle/>
          <a:p>
            <a:r>
              <a:rPr lang="en-US" sz="2800" dirty="0"/>
              <a:t>Project Tasks and Timeline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FBD63D-6C93-6F78-80DE-02E4FC447466}"/>
              </a:ext>
            </a:extLst>
          </p:cNvPr>
          <p:cNvCxnSpPr/>
          <p:nvPr/>
        </p:nvCxnSpPr>
        <p:spPr>
          <a:xfrm>
            <a:off x="4124325" y="838200"/>
            <a:ext cx="0" cy="59531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ysDash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8DE8993-0B3A-CDA5-A2E7-FBDE198F1156}"/>
              </a:ext>
            </a:extLst>
          </p:cNvPr>
          <p:cNvCxnSpPr/>
          <p:nvPr/>
        </p:nvCxnSpPr>
        <p:spPr>
          <a:xfrm>
            <a:off x="8458200" y="838200"/>
            <a:ext cx="0" cy="595313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ysDash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80CD004-9674-8C1E-7190-5426578DEBA2}"/>
              </a:ext>
            </a:extLst>
          </p:cNvPr>
          <p:cNvSpPr txBox="1"/>
          <p:nvPr/>
        </p:nvSpPr>
        <p:spPr>
          <a:xfrm>
            <a:off x="775116" y="946059"/>
            <a:ext cx="2699164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457200" latinLnBrk="1" hangingPunct="0"/>
            <a:r>
              <a:rPr lang="en-US" b="1" dirty="0">
                <a:solidFill>
                  <a:srgbClr val="000000"/>
                </a:solidFill>
                <a:latin typeface="Helvetica"/>
                <a:cs typeface="Helvetica"/>
                <a:sym typeface="Helvetica"/>
              </a:rPr>
              <a:t>Task 1: Attack Modeling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97A738-14F3-7655-96F4-2F10AC55BB2F}"/>
              </a:ext>
            </a:extLst>
          </p:cNvPr>
          <p:cNvSpPr txBox="1"/>
          <p:nvPr/>
        </p:nvSpPr>
        <p:spPr>
          <a:xfrm>
            <a:off x="4601126" y="946060"/>
            <a:ext cx="3466549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>
                <a:solidFill>
                  <a:srgbClr val="000000"/>
                </a:solidFill>
                <a:latin typeface="Helvetica"/>
                <a:cs typeface="Helvetica"/>
                <a:sym typeface="Helvetica"/>
              </a:rPr>
              <a:t>Task 2: Compiler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FEBC54-ACF7-1C00-32DD-B10371A3E322}"/>
              </a:ext>
            </a:extLst>
          </p:cNvPr>
          <p:cNvSpPr txBox="1"/>
          <p:nvPr/>
        </p:nvSpPr>
        <p:spPr>
          <a:xfrm>
            <a:off x="9161805" y="946059"/>
            <a:ext cx="2255079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Task 3: Evaluation</a:t>
            </a:r>
          </a:p>
        </p:txBody>
      </p:sp>
      <p:pic>
        <p:nvPicPr>
          <p:cNvPr id="3082" name="Picture 10">
            <a:extLst>
              <a:ext uri="{FF2B5EF4-FFF2-40B4-BE49-F238E27FC236}">
                <a16:creationId xmlns:a16="http://schemas.microsoft.com/office/drawing/2014/main" id="{B16E59CE-5F33-585B-A4E9-03B783D582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26" y="1433513"/>
            <a:ext cx="11169147" cy="3576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19ED9FA6-4373-10F7-21C5-95BAD91619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4675086"/>
              </p:ext>
            </p:extLst>
          </p:nvPr>
        </p:nvGraphicFramePr>
        <p:xfrm>
          <a:off x="3474280" y="5118012"/>
          <a:ext cx="4458102" cy="1309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8325">
                  <a:extLst>
                    <a:ext uri="{9D8B030D-6E8A-4147-A177-3AD203B41FA5}">
                      <a16:colId xmlns:a16="http://schemas.microsoft.com/office/drawing/2014/main" val="2843337107"/>
                    </a:ext>
                  </a:extLst>
                </a:gridCol>
                <a:gridCol w="395341">
                  <a:extLst>
                    <a:ext uri="{9D8B030D-6E8A-4147-A177-3AD203B41FA5}">
                      <a16:colId xmlns:a16="http://schemas.microsoft.com/office/drawing/2014/main" val="1105138980"/>
                    </a:ext>
                  </a:extLst>
                </a:gridCol>
                <a:gridCol w="386930">
                  <a:extLst>
                    <a:ext uri="{9D8B030D-6E8A-4147-A177-3AD203B41FA5}">
                      <a16:colId xmlns:a16="http://schemas.microsoft.com/office/drawing/2014/main" val="2705088636"/>
                    </a:ext>
                  </a:extLst>
                </a:gridCol>
                <a:gridCol w="420576">
                  <a:extLst>
                    <a:ext uri="{9D8B030D-6E8A-4147-A177-3AD203B41FA5}">
                      <a16:colId xmlns:a16="http://schemas.microsoft.com/office/drawing/2014/main" val="1502225863"/>
                    </a:ext>
                  </a:extLst>
                </a:gridCol>
                <a:gridCol w="386930">
                  <a:extLst>
                    <a:ext uri="{9D8B030D-6E8A-4147-A177-3AD203B41FA5}">
                      <a16:colId xmlns:a16="http://schemas.microsoft.com/office/drawing/2014/main" val="588074817"/>
                    </a:ext>
                  </a:extLst>
                </a:gridCol>
              </a:tblGrid>
              <a:tr h="327488">
                <a:tc>
                  <a:txBody>
                    <a:bodyPr/>
                    <a:lstStyle/>
                    <a:p>
                      <a:pPr algn="l"/>
                      <a:endParaRPr lang="en-US" sz="1300" b="0" dirty="0">
                        <a:solidFill>
                          <a:schemeClr val="tx1"/>
                        </a:solidFill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Arial" charset="0"/>
                          <a:cs typeface="Arial" charset="0"/>
                          <a:sym typeface="Gill Sans Light"/>
                        </a:rPr>
                        <a:t>Year 1</a:t>
                      </a:r>
                    </a:p>
                  </a:txBody>
                  <a:tcPr marL="87464" marR="87464" marT="43732" marB="43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0" dirty="0">
                          <a:solidFill>
                            <a:schemeClr val="tx1"/>
                          </a:solidFill>
                          <a:latin typeface="Arial" charset="0"/>
                          <a:cs typeface="Arial" charset="0"/>
                          <a:sym typeface="Gill Sans Light"/>
                        </a:rPr>
                        <a:t>Year 2</a:t>
                      </a:r>
                    </a:p>
                  </a:txBody>
                  <a:tcPr marL="87464" marR="87464" marT="43732" marB="4373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8756566"/>
                  </a:ext>
                </a:extLst>
              </a:tr>
              <a:tr h="327488">
                <a:tc>
                  <a:txBody>
                    <a:bodyPr/>
                    <a:lstStyle/>
                    <a:p>
                      <a:pPr algn="l"/>
                      <a:r>
                        <a:rPr lang="en-US" sz="1300" b="0" dirty="0">
                          <a:latin typeface="Arial" charset="0"/>
                          <a:cs typeface="Arial" charset="0"/>
                          <a:sym typeface="Gill Sans Light"/>
                        </a:rPr>
                        <a:t>Task 1: Attack Modeling</a:t>
                      </a: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 dirty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 dirty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 dirty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 dirty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4533421"/>
                  </a:ext>
                </a:extLst>
              </a:tr>
              <a:tr h="327488">
                <a:tc>
                  <a:txBody>
                    <a:bodyPr/>
                    <a:lstStyle/>
                    <a:p>
                      <a:pPr marL="0" marR="0" lvl="0" indent="0" algn="l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0" dirty="0">
                          <a:latin typeface="Arial" charset="0"/>
                          <a:cs typeface="Arial" charset="0"/>
                          <a:sym typeface="Gill Sans Light"/>
                        </a:rPr>
                        <a:t>Task 2: Compiler Development</a:t>
                      </a: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 dirty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 dirty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 dirty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440681"/>
                  </a:ext>
                </a:extLst>
              </a:tr>
              <a:tr h="327488">
                <a:tc>
                  <a:txBody>
                    <a:bodyPr/>
                    <a:lstStyle/>
                    <a:p>
                      <a:pPr algn="l"/>
                      <a:r>
                        <a:rPr lang="en-US" sz="1300" b="0" dirty="0">
                          <a:latin typeface="Arial" charset="0"/>
                          <a:cs typeface="Arial" charset="0"/>
                          <a:sym typeface="Gill Sans Light"/>
                        </a:rPr>
                        <a:t>Task 3: Evaluation</a:t>
                      </a: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 dirty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300" b="0" dirty="0">
                        <a:latin typeface="Arial" charset="0"/>
                        <a:cs typeface="Arial" charset="0"/>
                        <a:sym typeface="Gill Sans Light"/>
                      </a:endParaRPr>
                    </a:p>
                  </a:txBody>
                  <a:tcPr marL="80751" marR="80751" marT="40375" marB="4037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3323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540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2671E-1D9B-E768-023B-20C11485A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3D489-070A-CA8B-5D1E-F54A53E88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29" y="29029"/>
            <a:ext cx="9508929" cy="752523"/>
          </a:xfrm>
        </p:spPr>
        <p:txBody>
          <a:bodyPr/>
          <a:lstStyle/>
          <a:p>
            <a:r>
              <a:rPr lang="en-US" sz="2800" dirty="0"/>
              <a:t>Task 1: FIA/SCA Modeling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1E7D607-556A-F8A2-F642-DA1A51F45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955" y="883486"/>
            <a:ext cx="11790093" cy="5638611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charset="0"/>
                <a:ea typeface="Arial" charset="0"/>
                <a:cs typeface="Arial" charset="0"/>
              </a:rPr>
              <a:t>Technical Approach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ea typeface="Arial" charset="0"/>
                <a:cs typeface="Arial" charset="0"/>
              </a:rPr>
              <a:t>Understand the logical impact of FIA/SCA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ea typeface="Arial" charset="0"/>
                <a:cs typeface="Arial" charset="0"/>
              </a:rPr>
              <a:t>Understand the physical behavior of FIA/SCA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ea typeface="Arial" charset="0"/>
                <a:cs typeface="Arial" charset="0"/>
              </a:rPr>
              <a:t>Through RTL/layout-level/post-silicon simulations and experiments, model the FIA/SCA effects under given input parameters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ea typeface="Arial" charset="0"/>
                <a:cs typeface="Arial" charset="0"/>
              </a:rPr>
              <a:t>For FIA, laser/optical fault-injections, clock/voltage glitching, and EM fault-injections have different mechanisms and modeling approaches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800" b="0" dirty="0">
                <a:latin typeface="Arial" charset="0"/>
                <a:ea typeface="Arial" charset="0"/>
                <a:cs typeface="Arial" charset="0"/>
              </a:rPr>
              <a:t>Identify the cross-layer effects: how does the physical fault eventually impact the code execution?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charset="0"/>
                <a:cs typeface="Arial" charset="0"/>
              </a:rPr>
              <a:t>Deliverables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b="0" dirty="0">
                <a:latin typeface="Arial" charset="0"/>
                <a:cs typeface="Arial" charset="0"/>
              </a:rPr>
              <a:t>Model equations or look-up tables</a:t>
            </a:r>
          </a:p>
          <a:p>
            <a:pPr lvl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altLang="zh-CN" sz="1200" dirty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88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CC657-C443-D1BE-C74C-208086847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D8D51-43C7-4F4E-6398-3D1E4D269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29" y="29029"/>
            <a:ext cx="9508929" cy="752523"/>
          </a:xfrm>
        </p:spPr>
        <p:txBody>
          <a:bodyPr/>
          <a:lstStyle/>
          <a:p>
            <a:r>
              <a:rPr lang="en-US" sz="2800" dirty="0"/>
              <a:t>Task 1: FIA/SCA Modeling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1E8FC5D-E8CD-7B2F-390A-21F0F8B85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955" y="883486"/>
            <a:ext cx="11790093" cy="5638611"/>
          </a:xfrm>
        </p:spPr>
        <p:txBody>
          <a:bodyPr/>
          <a:lstStyle/>
          <a:p>
            <a:pPr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Example: laser fault-injection modeling from layout info</a:t>
            </a:r>
          </a:p>
          <a:p>
            <a:pPr lvl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Laser effect can be modeled as extra current sources in SPICE simulations, then applied in dynamic IR drop simulations (result: build a connection between </a:t>
            </a:r>
            <a:r>
              <a:rPr lang="en-US" altLang="zh-CN" sz="1600" b="0" u="sng" dirty="0">
                <a:latin typeface="Arial" charset="0"/>
                <a:ea typeface="Arial" charset="0"/>
                <a:cs typeface="Arial" charset="0"/>
              </a:rPr>
              <a:t>laser intensity per cell</a:t>
            </a: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 and </a:t>
            </a:r>
            <a:r>
              <a:rPr lang="en-US" altLang="zh-CN" sz="1600" b="0" u="sng" dirty="0">
                <a:latin typeface="Arial" charset="0"/>
                <a:ea typeface="Arial" charset="0"/>
                <a:cs typeface="Arial" charset="0"/>
              </a:rPr>
              <a:t>cell’s accurate current demand</a:t>
            </a: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pPr lvl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Cells’ current demand under laser impact will determine </a:t>
            </a:r>
            <a:r>
              <a:rPr lang="en-US" altLang="zh-CN" sz="1600" dirty="0">
                <a:latin typeface="Arial" charset="0"/>
                <a:ea typeface="Arial" charset="0"/>
                <a:cs typeface="Arial" charset="0"/>
              </a:rPr>
              <a:t>whether the fault can be injected</a:t>
            </a:r>
          </a:p>
          <a:p>
            <a:pPr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Example: clock/voltage glitch modeling from layout info</a:t>
            </a:r>
          </a:p>
          <a:p>
            <a:pPr lvl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cs typeface="Arial" charset="0"/>
              </a:rPr>
              <a:t>Clock/voltage glitch causes timing violations across the sequential components</a:t>
            </a:r>
          </a:p>
          <a:p>
            <a:pPr lvl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cs typeface="Arial" charset="0"/>
              </a:rPr>
              <a:t>Can be modeled as delay changes, i.e., converting fault to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3F9ACE-84F7-A769-38ED-805A068C2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45" y="3681628"/>
            <a:ext cx="2982164" cy="300995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130BD90-C8B3-ACFE-AB4D-5A146ECF7DBE}"/>
              </a:ext>
            </a:extLst>
          </p:cNvPr>
          <p:cNvCxnSpPr>
            <a:cxnSpLocks/>
          </p:cNvCxnSpPr>
          <p:nvPr/>
        </p:nvCxnSpPr>
        <p:spPr>
          <a:xfrm flipV="1">
            <a:off x="2332653" y="3697758"/>
            <a:ext cx="788809" cy="544447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1" name="图片 9">
            <a:extLst>
              <a:ext uri="{FF2B5EF4-FFF2-40B4-BE49-F238E27FC236}">
                <a16:creationId xmlns:a16="http://schemas.microsoft.com/office/drawing/2014/main" id="{2548FED0-242B-9B23-938C-E84022577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3465" y="3337980"/>
            <a:ext cx="2419714" cy="4759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EF7B2A2-C5F3-36E0-7DFE-FF417903DF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5802" y="3184593"/>
            <a:ext cx="3172835" cy="2115223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FB504B0-6F16-38E6-B468-9D36A05FDE0A}"/>
              </a:ext>
            </a:extLst>
          </p:cNvPr>
          <p:cNvCxnSpPr>
            <a:cxnSpLocks/>
          </p:cNvCxnSpPr>
          <p:nvPr/>
        </p:nvCxnSpPr>
        <p:spPr>
          <a:xfrm>
            <a:off x="5775627" y="3572386"/>
            <a:ext cx="508403" cy="0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0958FC1-E7A2-E927-D102-F2CFFCB6BE4A}"/>
              </a:ext>
            </a:extLst>
          </p:cNvPr>
          <p:cNvSpPr/>
          <p:nvPr/>
        </p:nvSpPr>
        <p:spPr>
          <a:xfrm>
            <a:off x="10226351" y="3277269"/>
            <a:ext cx="1753694" cy="590233"/>
          </a:xfrm>
          <a:prstGeom prst="roundRect">
            <a:avLst/>
          </a:prstGeom>
          <a:blipFill rotWithShape="1">
            <a:blip r:embed="rId6"/>
            <a:srcRect/>
            <a:tile tx="0" ty="0" sx="100000" sy="100000" flip="none" algn="tl"/>
          </a:blipFill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Repeat for all type of standard cells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5477884-9669-BDB1-80C7-2002D910BCE0}"/>
              </a:ext>
            </a:extLst>
          </p:cNvPr>
          <p:cNvCxnSpPr>
            <a:cxnSpLocks/>
          </p:cNvCxnSpPr>
          <p:nvPr/>
        </p:nvCxnSpPr>
        <p:spPr>
          <a:xfrm>
            <a:off x="9598637" y="3595712"/>
            <a:ext cx="508403" cy="0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B96EF16-D413-8655-8426-99346A97601F}"/>
              </a:ext>
            </a:extLst>
          </p:cNvPr>
          <p:cNvSpPr/>
          <p:nvPr/>
        </p:nvSpPr>
        <p:spPr>
          <a:xfrm>
            <a:off x="9114021" y="5561632"/>
            <a:ext cx="2866024" cy="590233"/>
          </a:xfrm>
          <a:prstGeom prst="roundRect">
            <a:avLst/>
          </a:prstGeom>
          <a:blipFill rotWithShape="1">
            <a:blip r:embed="rId6"/>
            <a:srcRect/>
            <a:tile tx="0" ty="0" sx="100000" sy="100000" flip="none" algn="tl"/>
          </a:blipFill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Substitute impacted cells’ current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Gill Sans"/>
                <a:ea typeface="Gill Sans"/>
                <a:cs typeface="Gill Sans"/>
                <a:sym typeface="Gill Sans"/>
              </a:rPr>
              <a:t>response with laser-impacted version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FB5DF9B-6E4E-AAAA-416D-ED6EEB66CAE9}"/>
              </a:ext>
            </a:extLst>
          </p:cNvPr>
          <p:cNvSpPr/>
          <p:nvPr/>
        </p:nvSpPr>
        <p:spPr>
          <a:xfrm>
            <a:off x="6482889" y="5562220"/>
            <a:ext cx="1902106" cy="590233"/>
          </a:xfrm>
          <a:prstGeom prst="roundRect">
            <a:avLst/>
          </a:prstGeom>
          <a:blipFill rotWithShape="1">
            <a:blip r:embed="rId6"/>
            <a:srcRect/>
            <a:tile tx="0" ty="0" sx="100000" sy="100000" flip="none" algn="tl"/>
          </a:blipFill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rPr>
              <a:t>Voltage drop simulation on the layout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E6C1728-3904-55C4-6A23-017DBC708B9F}"/>
              </a:ext>
            </a:extLst>
          </p:cNvPr>
          <p:cNvCxnSpPr/>
          <p:nvPr/>
        </p:nvCxnSpPr>
        <p:spPr>
          <a:xfrm>
            <a:off x="11103198" y="3969981"/>
            <a:ext cx="0" cy="1507088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1C28877-D782-5FEE-D522-5948A0413417}"/>
              </a:ext>
            </a:extLst>
          </p:cNvPr>
          <p:cNvCxnSpPr/>
          <p:nvPr/>
        </p:nvCxnSpPr>
        <p:spPr>
          <a:xfrm flipH="1">
            <a:off x="8453535" y="5856748"/>
            <a:ext cx="569167" cy="0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7B0E1A6-4CB9-4E2F-E2A2-3F1659F7BC73}"/>
              </a:ext>
            </a:extLst>
          </p:cNvPr>
          <p:cNvCxnSpPr/>
          <p:nvPr/>
        </p:nvCxnSpPr>
        <p:spPr>
          <a:xfrm flipH="1">
            <a:off x="5831720" y="5856748"/>
            <a:ext cx="569167" cy="0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96693BD-4908-B0B9-D84A-08CD43C557A9}"/>
              </a:ext>
            </a:extLst>
          </p:cNvPr>
          <p:cNvGrpSpPr/>
          <p:nvPr/>
        </p:nvGrpSpPr>
        <p:grpSpPr>
          <a:xfrm>
            <a:off x="3180964" y="3908049"/>
            <a:ext cx="2840329" cy="2783534"/>
            <a:chOff x="249350" y="934643"/>
            <a:chExt cx="5455747" cy="5346655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4C71155C-D3C5-C5B6-3E8C-E2F53123D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9350" y="934643"/>
              <a:ext cx="5017443" cy="5346655"/>
            </a:xfrm>
            <a:prstGeom prst="rect">
              <a:avLst/>
            </a:prstGeom>
          </p:spPr>
        </p:pic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09EC02B-6959-D511-B8E6-421A2BBD339E}"/>
                </a:ext>
              </a:extLst>
            </p:cNvPr>
            <p:cNvGrpSpPr/>
            <p:nvPr/>
          </p:nvGrpSpPr>
          <p:grpSpPr>
            <a:xfrm>
              <a:off x="4068878" y="1182194"/>
              <a:ext cx="1636219" cy="1886964"/>
              <a:chOff x="2723923" y="2330450"/>
              <a:chExt cx="2012908" cy="2321379"/>
            </a:xfrm>
          </p:grpSpPr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B1BC51FC-451C-2EE4-219B-EEC229FF6B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23923" y="2330450"/>
                <a:ext cx="2012908" cy="2321379"/>
              </a:xfrm>
              <a:prstGeom prst="rect">
                <a:avLst/>
              </a:prstGeom>
            </p:spPr>
          </p:pic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FA5B36AB-CBF8-AD95-CBE0-FD012E062020}"/>
                  </a:ext>
                </a:extLst>
              </p:cNvPr>
              <p:cNvSpPr/>
              <p:nvPr/>
            </p:nvSpPr>
            <p:spPr>
              <a:xfrm>
                <a:off x="4267200" y="2844435"/>
                <a:ext cx="123371" cy="225703"/>
              </a:xfrm>
              <a:prstGeom prst="rect">
                <a:avLst/>
              </a:prstGeom>
              <a:solidFill>
                <a:srgbClr val="FF0000"/>
              </a:solidFill>
              <a:ln w="25400" cap="flat">
                <a:solidFill>
                  <a:schemeClr val="accent1"/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321457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Gill Sans Light"/>
                </a:endParaRP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0A4D7AD4-30F6-9CA7-BD99-C545C7BE8831}"/>
                  </a:ext>
                </a:extLst>
              </p:cNvPr>
              <p:cNvSpPr/>
              <p:nvPr/>
            </p:nvSpPr>
            <p:spPr>
              <a:xfrm>
                <a:off x="3955143" y="3134721"/>
                <a:ext cx="123371" cy="225703"/>
              </a:xfrm>
              <a:prstGeom prst="rect">
                <a:avLst/>
              </a:prstGeom>
              <a:solidFill>
                <a:srgbClr val="FF0000"/>
              </a:solidFill>
              <a:ln w="25400" cap="flat">
                <a:solidFill>
                  <a:schemeClr val="accent1"/>
                </a:solidFill>
                <a:prstDash val="solid"/>
                <a:round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l" defTabSz="321457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Gill Sans Light"/>
                </a:endParaRPr>
              </a:p>
            </p:txBody>
          </p:sp>
        </p:grp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FAD73F0-A659-F4A6-4DD8-E14BB3EF4E93}"/>
                </a:ext>
              </a:extLst>
            </p:cNvPr>
            <p:cNvSpPr/>
            <p:nvPr/>
          </p:nvSpPr>
          <p:spPr>
            <a:xfrm>
              <a:off x="4944496" y="1547146"/>
              <a:ext cx="529683" cy="52968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426DBF4-1EAE-8A87-CAA9-35B605AC78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4269" y="1542122"/>
              <a:ext cx="2375423" cy="142661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7648BA0-4DC8-8845-D0F8-3741DB06B0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94269" y="2076829"/>
              <a:ext cx="2629082" cy="891907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5362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65DE62-6D47-7EC8-CEB9-D6FBD91F1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C22EC-E86F-C95F-3B5B-634476886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229" y="29029"/>
            <a:ext cx="9508929" cy="752523"/>
          </a:xfrm>
        </p:spPr>
        <p:txBody>
          <a:bodyPr/>
          <a:lstStyle/>
          <a:p>
            <a:r>
              <a:rPr lang="en-US" sz="2800" dirty="0"/>
              <a:t>Task 1: FIA/SCA Modeling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E1096FC-0127-AF7E-3D17-50AF522DE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955" y="883486"/>
            <a:ext cx="11790093" cy="5638611"/>
          </a:xfrm>
        </p:spPr>
        <p:txBody>
          <a:bodyPr/>
          <a:lstStyle/>
          <a:p>
            <a:pPr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Example: laser fault-injection modeling from layout info</a:t>
            </a:r>
          </a:p>
          <a:p>
            <a:pPr lvl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Laser effect can be modeled as extra current sources in SPICE simulations, then applied in dynamic IR drop simulations (result: build a connection between </a:t>
            </a:r>
            <a:r>
              <a:rPr lang="en-US" altLang="zh-CN" sz="1600" b="0" u="sng" dirty="0">
                <a:latin typeface="Arial" charset="0"/>
                <a:ea typeface="Arial" charset="0"/>
                <a:cs typeface="Arial" charset="0"/>
              </a:rPr>
              <a:t>laser intensity per cell</a:t>
            </a: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 and </a:t>
            </a:r>
            <a:r>
              <a:rPr lang="en-US" altLang="zh-CN" sz="1600" b="0" u="sng" dirty="0">
                <a:latin typeface="Arial" charset="0"/>
                <a:ea typeface="Arial" charset="0"/>
                <a:cs typeface="Arial" charset="0"/>
              </a:rPr>
              <a:t>cell’s accurate current demand</a:t>
            </a: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pPr lvl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ea typeface="Arial" charset="0"/>
                <a:cs typeface="Arial" charset="0"/>
              </a:rPr>
              <a:t>Cells’ current demand under laser impact will determine </a:t>
            </a:r>
            <a:r>
              <a:rPr lang="en-US" altLang="zh-CN" sz="1600" dirty="0">
                <a:latin typeface="Arial" charset="0"/>
                <a:ea typeface="Arial" charset="0"/>
                <a:cs typeface="Arial" charset="0"/>
              </a:rPr>
              <a:t>whether the fault can be injected</a:t>
            </a:r>
          </a:p>
          <a:p>
            <a:pPr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" charset="0"/>
                <a:ea typeface="Arial" charset="0"/>
                <a:cs typeface="Arial" charset="0"/>
              </a:rPr>
              <a:t>Example: clock/voltage glitch modeling from layout info</a:t>
            </a:r>
          </a:p>
          <a:p>
            <a:pPr lvl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cs typeface="Arial" charset="0"/>
              </a:rPr>
              <a:t>Clock/voltage glitch causes timing violations across the sequential components</a:t>
            </a:r>
          </a:p>
          <a:p>
            <a:pPr lvl="1">
              <a:lnSpc>
                <a:spcPts val="25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1600" b="0" dirty="0">
                <a:latin typeface="Arial" charset="0"/>
                <a:cs typeface="Arial" charset="0"/>
              </a:rPr>
              <a:t>Can be modeled as delay changes, i.e., converting fault to time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D2D1AC0-873D-B447-6617-60D2F27B7CAF}"/>
              </a:ext>
            </a:extLst>
          </p:cNvPr>
          <p:cNvGrpSpPr/>
          <p:nvPr/>
        </p:nvGrpSpPr>
        <p:grpSpPr>
          <a:xfrm>
            <a:off x="6183201" y="3429000"/>
            <a:ext cx="5181193" cy="2745496"/>
            <a:chOff x="1326150" y="3407489"/>
            <a:chExt cx="5181193" cy="2745496"/>
          </a:xfrm>
        </p:grpSpPr>
        <p:pic>
          <p:nvPicPr>
            <p:cNvPr id="5" name="Picture 4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1D1070A5-55E1-355E-47F0-29B551E873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75" t="66148" r="18851" b="18872"/>
            <a:stretch/>
          </p:blipFill>
          <p:spPr>
            <a:xfrm>
              <a:off x="1326151" y="3407489"/>
              <a:ext cx="4860817" cy="762168"/>
            </a:xfrm>
            <a:prstGeom prst="rect">
              <a:avLst/>
            </a:prstGeom>
          </p:spPr>
        </p:pic>
        <p:pic>
          <p:nvPicPr>
            <p:cNvPr id="7" name="Picture 6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08A9DA27-0F45-F279-A846-FE62E9383E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2879" r="68040" b="-195"/>
            <a:stretch/>
          </p:blipFill>
          <p:spPr>
            <a:xfrm>
              <a:off x="2641384" y="4273873"/>
              <a:ext cx="2540153" cy="89790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" name="Picture 7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3413F415-9A38-DAA4-5153-4B50E43DB9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041" t="82879" r="-125" b="-195"/>
            <a:stretch/>
          </p:blipFill>
          <p:spPr>
            <a:xfrm>
              <a:off x="3914863" y="5286392"/>
              <a:ext cx="2592480" cy="86659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9" name="Picture 8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86E07248-6760-C3EA-C4A7-5184888A38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960" t="82879" r="33583" b="-195"/>
            <a:stretch/>
          </p:blipFill>
          <p:spPr>
            <a:xfrm>
              <a:off x="1326150" y="5286392"/>
              <a:ext cx="2592632" cy="86659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23C76FF0-D32C-CB9B-87B6-5D2BD0B8D0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5" r="15755" b="37525"/>
          <a:stretch/>
        </p:blipFill>
        <p:spPr>
          <a:xfrm>
            <a:off x="487581" y="3429000"/>
            <a:ext cx="4901199" cy="286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154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FICS Research template - wide.pptx" id="{7454FCA8-590D-4451-9206-889B825FDFD7}" vid="{D2508B6E-59A3-4D46-9DD4-65346D92BB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1013</Words>
  <Application>Microsoft Office PowerPoint</Application>
  <PresentationFormat>Widescreen</PresentationFormat>
  <Paragraphs>119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Gill Sans</vt:lpstr>
      <vt:lpstr>Arial</vt:lpstr>
      <vt:lpstr>Calibri</vt:lpstr>
      <vt:lpstr>Helvetica</vt:lpstr>
      <vt:lpstr>White</vt:lpstr>
      <vt:lpstr>Physically-Aware Secure Software Execution</vt:lpstr>
      <vt:lpstr>Problem Statement</vt:lpstr>
      <vt:lpstr>Problem Statement</vt:lpstr>
      <vt:lpstr>Problem Statement</vt:lpstr>
      <vt:lpstr>Motivations and Goals</vt:lpstr>
      <vt:lpstr>Project Tasks and Timeline</vt:lpstr>
      <vt:lpstr>Task 1: FIA/SCA Modeling</vt:lpstr>
      <vt:lpstr>Task 1: FIA/SCA Modeling</vt:lpstr>
      <vt:lpstr>Task 1: FIA/SCA Modeling</vt:lpstr>
      <vt:lpstr>Task 2: Compiler Development</vt:lpstr>
      <vt:lpstr>Task 2: Compiler Development</vt:lpstr>
      <vt:lpstr>Task 3: 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2016-09-20T17:26:14Z</dcterms:created>
  <dcterms:modified xsi:type="dcterms:W3CDTF">2024-03-05T18:35:22Z</dcterms:modified>
</cp:coreProperties>
</file>

<file path=docProps/thumbnail.jpeg>
</file>